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1" r:id="rId1"/>
  </p:sldMasterIdLst>
  <p:notesMasterIdLst>
    <p:notesMasterId r:id="rId15"/>
  </p:notesMasterIdLst>
  <p:sldIdLst>
    <p:sldId id="256" r:id="rId2"/>
    <p:sldId id="271" r:id="rId3"/>
    <p:sldId id="257" r:id="rId4"/>
    <p:sldId id="278" r:id="rId5"/>
    <p:sldId id="260" r:id="rId6"/>
    <p:sldId id="261" r:id="rId7"/>
    <p:sldId id="262" r:id="rId8"/>
    <p:sldId id="263" r:id="rId9"/>
    <p:sldId id="272" r:id="rId10"/>
    <p:sldId id="267" r:id="rId11"/>
    <p:sldId id="268" r:id="rId12"/>
    <p:sldId id="269" r:id="rId13"/>
    <p:sldId id="279" r:id="rId1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6679" autoAdjust="0"/>
  </p:normalViewPr>
  <p:slideViewPr>
    <p:cSldViewPr>
      <p:cViewPr>
        <p:scale>
          <a:sx n="76" d="100"/>
          <a:sy n="76" d="100"/>
        </p:scale>
        <p:origin x="-1206" y="-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7D276B-1E78-4392-8DDB-B21B323C16DE}" type="datetimeFigureOut">
              <a:rPr lang="ru-RU" smtClean="0"/>
              <a:t>30.11.2015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966522-7C39-45AD-9DF5-77BA04D475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72413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66522-7C39-45AD-9DF5-77BA04D4754D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74697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48339B6-0E83-4C97-9726-B2508AF540E4}" type="datetimeFigureOut">
              <a:rPr lang="ru-RU" smtClean="0"/>
              <a:pPr>
                <a:defRPr/>
              </a:pPr>
              <a:t>30.11.2015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6A4CB0-1701-445E-806D-097BC515A29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328F517-23A9-4903-B196-B3B53023523B}" type="datetimeFigureOut">
              <a:rPr lang="ru-RU" smtClean="0"/>
              <a:pPr>
                <a:defRPr/>
              </a:pPr>
              <a:t>30.11.2015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F4B283-6806-4965-AF7D-0A3E38DF17C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B2600B7-94BA-4CA5-A118-40BBCEFDEDE3}" type="datetimeFigureOut">
              <a:rPr lang="ru-RU" smtClean="0"/>
              <a:pPr>
                <a:defRPr/>
              </a:pPr>
              <a:t>30.11.2015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C33ED0-5FB9-4A86-8859-BCF87E4C897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B2DA5BB-284B-45D1-BF74-21CB423CCFE3}" type="datetimeFigureOut">
              <a:rPr lang="ru-RU" smtClean="0"/>
              <a:pPr>
                <a:defRPr/>
              </a:pPr>
              <a:t>30.11.2015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2AB6E5-1D90-4A45-B4E1-C20702863FD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8F615B4-8E54-4C43-8F71-74785B2F8E8F}" type="datetimeFigureOut">
              <a:rPr lang="ru-RU" smtClean="0"/>
              <a:pPr>
                <a:defRPr/>
              </a:pPr>
              <a:t>30.11.2015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48F018-7E0D-4009-95AD-61D6C56415C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71E4030-DE20-4258-8B8E-D9E54C87B5B1}" type="datetimeFigureOut">
              <a:rPr lang="ru-RU" smtClean="0"/>
              <a:pPr>
                <a:defRPr/>
              </a:pPr>
              <a:t>30.11.2015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638760-056A-45D6-B621-5ADA5960958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F2836FB-2D3E-4CCA-A3F5-76D0B9DA65CE}" type="datetimeFigureOut">
              <a:rPr lang="ru-RU" smtClean="0"/>
              <a:pPr>
                <a:defRPr/>
              </a:pPr>
              <a:t>30.11.2015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3C7D434-55DC-45D4-BE28-73346431D99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E5F2366-1837-4C20-910F-146B88A5EE14}" type="datetimeFigureOut">
              <a:rPr lang="ru-RU" smtClean="0"/>
              <a:pPr>
                <a:defRPr/>
              </a:pPr>
              <a:t>30.11.2015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6618CE-9416-4ECD-9D10-74589195078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E479220-73CE-411D-A447-94943B2A6CC0}" type="datetimeFigureOut">
              <a:rPr lang="ru-RU" smtClean="0"/>
              <a:pPr>
                <a:defRPr/>
              </a:pPr>
              <a:t>30.11.2015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C6C51A-BD08-4CA2-A7B3-FD9852A46A2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1FBFA3B-D914-4432-B93D-4A12123C5A00}" type="datetimeFigureOut">
              <a:rPr lang="ru-RU" smtClean="0"/>
              <a:pPr>
                <a:defRPr/>
              </a:pPr>
              <a:t>30.11.2015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A1FE53-1174-495F-A3A6-26ADB785BA2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ED06592-D4FA-40A4-A2C1-7CF32DC87879}" type="datetimeFigureOut">
              <a:rPr lang="ru-RU" smtClean="0"/>
              <a:pPr>
                <a:defRPr/>
              </a:pPr>
              <a:t>30.11.2015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5470DA-A249-4A71-9B19-D97D9CBD1A0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CB9C5554-92A3-4F51-BAAE-17C1A1EA7B74}" type="datetimeFigureOut">
              <a:rPr lang="ru-RU" smtClean="0"/>
              <a:pPr>
                <a:defRPr/>
              </a:pPr>
              <a:t>30.11.2015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10B504F2-7B93-4BD3-A064-B9A85355236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image" Target="../media/image8.png"/><Relationship Id="rId16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5" Type="http://schemas.openxmlformats.org/officeDocument/2006/relationships/image" Target="../media/image2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ctrTitle"/>
          </p:nvPr>
        </p:nvSpPr>
        <p:spPr>
          <a:xfrm>
            <a:off x="500034" y="428604"/>
            <a:ext cx="8129590" cy="1470025"/>
          </a:xfrm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tt-RU" sz="2400" b="1" dirty="0" smtClean="0">
                <a:solidFill>
                  <a:srgbClr val="002060"/>
                </a:solidFill>
                <a:latin typeface="SLAntiqua Cyr" pitchFamily="18" charset="0"/>
              </a:rPr>
              <a:t>Татарстан Республикасы </a:t>
            </a:r>
            <a:br>
              <a:rPr lang="tt-RU" sz="2400" b="1" dirty="0" smtClean="0">
                <a:solidFill>
                  <a:srgbClr val="002060"/>
                </a:solidFill>
                <a:latin typeface="SLAntiqua Cyr" pitchFamily="18" charset="0"/>
              </a:rPr>
            </a:br>
            <a:r>
              <a:rPr lang="tt-RU" sz="2400" b="1" dirty="0" smtClean="0">
                <a:solidFill>
                  <a:srgbClr val="002060"/>
                </a:solidFill>
                <a:latin typeface="SLAntiqua Cyr" pitchFamily="18" charset="0"/>
              </a:rPr>
              <a:t>Апас </a:t>
            </a:r>
            <a:r>
              <a:rPr lang="ru-RU" sz="2400" b="1" dirty="0" smtClean="0">
                <a:solidFill>
                  <a:srgbClr val="002060"/>
                </a:solidFill>
                <a:latin typeface="SLAntiqua Cyr" pitchFamily="18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SLAntiqua Cyr" pitchFamily="18" charset="0"/>
              </a:rPr>
              <a:t>муниципаль</a:t>
            </a:r>
            <a:r>
              <a:rPr lang="ru-RU" sz="2400" b="1" dirty="0" smtClean="0">
                <a:solidFill>
                  <a:srgbClr val="002060"/>
                </a:solidFill>
                <a:latin typeface="SLAntiqua Cyr" pitchFamily="18" charset="0"/>
              </a:rPr>
              <a:t> районы</a:t>
            </a:r>
            <a:br>
              <a:rPr lang="ru-RU" sz="2400" b="1" dirty="0" smtClean="0">
                <a:solidFill>
                  <a:srgbClr val="002060"/>
                </a:solidFill>
                <a:latin typeface="SLAntiqua Cyr" pitchFamily="18" charset="0"/>
              </a:rPr>
            </a:br>
            <a:r>
              <a:rPr lang="ru-RU" sz="2400" b="1" dirty="0" smtClean="0">
                <a:solidFill>
                  <a:srgbClr val="002060"/>
                </a:solidFill>
                <a:latin typeface="SLAntiqua Cyr" pitchFamily="18" charset="0"/>
              </a:rPr>
              <a:t> </a:t>
            </a:r>
            <a:r>
              <a:rPr lang="tt-RU" sz="2400" b="1" dirty="0" smtClean="0">
                <a:solidFill>
                  <a:srgbClr val="002060"/>
                </a:solidFill>
                <a:latin typeface="SLAntiqua Cyr" pitchFamily="18" charset="0"/>
              </a:rPr>
              <a:t>“М.Х.Гайнуллин исемендәге  Кызылтау урта мәктәбе”</a:t>
            </a:r>
            <a:endParaRPr lang="ru-RU" sz="2400" b="1" dirty="0" smtClean="0">
              <a:solidFill>
                <a:srgbClr val="002060"/>
              </a:solidFill>
              <a:latin typeface="SLAntiqua Cyr" pitchFamily="18" charset="0"/>
            </a:endParaRPr>
          </a:p>
        </p:txBody>
      </p:sp>
      <p:sp>
        <p:nvSpPr>
          <p:cNvPr id="1026" name="WordArt 2"/>
          <p:cNvSpPr>
            <a:spLocks noChangeArrowheads="1" noChangeShapeType="1" noTextEdit="1"/>
          </p:cNvSpPr>
          <p:nvPr/>
        </p:nvSpPr>
        <p:spPr bwMode="auto">
          <a:xfrm>
            <a:off x="785786" y="1916832"/>
            <a:ext cx="7358114" cy="2220848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 rtl="0"/>
            <a:r>
              <a:rPr lang="ru-RU" sz="3600" b="1" kern="1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/>
                <a:cs typeface="Times New Roman"/>
              </a:rPr>
              <a:t>Укучылар</a:t>
            </a:r>
            <a:r>
              <a:rPr lang="ru-RU" sz="3600" b="1" kern="1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  <a:r>
              <a:rPr lang="ru-RU" sz="3600" b="1" kern="1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/>
                <a:cs typeface="Times New Roman"/>
              </a:rPr>
              <a:t>үзидарәсе</a:t>
            </a:r>
            <a:r>
              <a:rPr lang="ru-RU" sz="3600" b="1" kern="1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  <a:r>
              <a:rPr lang="ru-RU" sz="3600" b="1" kern="1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/>
                <a:cs typeface="Times New Roman"/>
              </a:rPr>
              <a:t>эшчәнлеге</a:t>
            </a:r>
            <a:r>
              <a:rPr lang="ru-RU" sz="3600" b="1" kern="1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  <a:endParaRPr lang="ru-RU" sz="3600" b="1" kern="1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2" name="Picture 2" descr="D:\фото през\DSC0709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7272" y="3923228"/>
            <a:ext cx="4248472" cy="27363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755576" y="1916832"/>
            <a:ext cx="7408333" cy="34506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Оешу</a:t>
            </a:r>
            <a:r>
              <a:rPr lang="ru-RU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вакыты</a:t>
            </a:r>
            <a:r>
              <a:rPr lang="ru-RU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1996</a:t>
            </a:r>
            <a:endParaRPr lang="ru-RU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Кайда</a:t>
            </a:r>
            <a:r>
              <a:rPr lang="ru-RU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оешкан</a:t>
            </a:r>
            <a:r>
              <a:rPr lang="ru-RU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Кызылтау </a:t>
            </a:r>
            <a:r>
              <a:rPr lang="ru-RU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урта</a:t>
            </a:r>
            <a:r>
              <a:rPr lang="ru-RU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мәктәбе</a:t>
            </a:r>
            <a:endParaRPr lang="ru-RU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Оештыручылар</a:t>
            </a:r>
            <a:r>
              <a:rPr lang="ru-RU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мәктәп</a:t>
            </a:r>
            <a:r>
              <a:rPr lang="ru-RU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укучылары</a:t>
            </a:r>
            <a:endParaRPr lang="ru-RU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Координаторы</a:t>
            </a:r>
            <a:r>
              <a:rPr lang="ru-RU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Нуриева </a:t>
            </a:r>
            <a:r>
              <a:rPr lang="ru-RU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Флид</a:t>
            </a:r>
            <a:r>
              <a:rPr lang="tt-RU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  Рәшид кызы.</a:t>
            </a:r>
            <a:endParaRPr lang="ru-RU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t-RU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Үзидәрә тарихы</a:t>
            </a:r>
            <a:endParaRPr lang="ru-RU" sz="3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0826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Уку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елы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дәвамында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айга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бер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тапкыр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утырышлар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үткәрелеп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беркетмәләре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язылып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барылды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>
              <a:buNone/>
            </a:pP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Түбәндәге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традицион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бәйрәмнәр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өлкән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укучылар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советы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белән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план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нигезендә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уздырылды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“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Белем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бәйрәме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”,</a:t>
            </a:r>
          </a:p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“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Рәхмәт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сиңа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укытучым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!”-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укытучылар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көне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Картлар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сүзе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тарих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үзе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!”-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өлкәннәр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көне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“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Көз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патшалыгында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кунакта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”-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көге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бал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бәйрәме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“Кар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кызы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бәйрәмгә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чакыра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” –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яңа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ел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бәйрәме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Ягез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әле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егетләр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” –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Ватанны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саклаучылар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көне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Ягез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әле,кызлар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” - 8 март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бәйрәме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Хуш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киләсез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кошкайлар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”-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Кошлар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көне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Хезмәт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һәм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шәфкатьлелек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юнәлешләре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буенча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да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шактый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гына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эшләр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башкарылды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Мәктәп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яны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тәҗрибә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участогында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эшләп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яшелчә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җиләк-җимеш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чэчэклэр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үстерделәр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Тимурчылык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эшендә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һәр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ялгыз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калган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әби-бабайларга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шефлык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иттеләр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82726"/>
          </a:xfrm>
        </p:spPr>
        <p:txBody>
          <a:bodyPr>
            <a:normAutofit fontScale="90000"/>
          </a:bodyPr>
          <a:lstStyle/>
          <a:p>
            <a:r>
              <a:rPr lang="tt-RU" sz="3200" b="1" dirty="0" smtClean="0"/>
              <a:t/>
            </a:r>
            <a:br>
              <a:rPr lang="tt-RU" sz="3200" b="1" dirty="0" smtClean="0"/>
            </a:br>
            <a:r>
              <a:rPr lang="tt-RU" sz="3200" b="1" dirty="0" smtClean="0"/>
              <a:t>2014-2015 </a:t>
            </a:r>
            <a:r>
              <a:rPr lang="tt-RU" sz="3200" b="1" dirty="0" smtClean="0"/>
              <a:t>уку елы</a:t>
            </a:r>
            <a:br>
              <a:rPr lang="tt-RU" sz="3200" b="1" dirty="0" smtClean="0"/>
            </a:br>
            <a:r>
              <a:rPr lang="tt-RU" sz="3200" b="1" dirty="0" smtClean="0"/>
              <a:t> өлкән укучылар советы эшчәнлегенә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tt-RU" sz="3200" b="1" dirty="0" smtClean="0"/>
              <a:t>кыскача анализ.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Максат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Туган</a:t>
            </a:r>
            <a:r>
              <a:rPr lang="ru-RU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ягыбыз</a:t>
            </a:r>
            <a:r>
              <a:rPr lang="ru-RU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аның</a:t>
            </a:r>
            <a:r>
              <a:rPr lang="ru-RU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табигатен</a:t>
            </a:r>
            <a:r>
              <a:rPr lang="ru-RU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тарихын</a:t>
            </a:r>
            <a:r>
              <a:rPr lang="ru-RU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халкын</a:t>
            </a:r>
            <a:r>
              <a:rPr lang="ru-RU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мәдәниятын</a:t>
            </a:r>
            <a:r>
              <a:rPr lang="ru-RU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өйрәнү</a:t>
            </a:r>
            <a:r>
              <a:rPr lang="ru-RU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>
              <a:buNone/>
            </a:pPr>
            <a:r>
              <a:rPr lang="ru-RU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Бурыч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Кечкенәләргә</a:t>
            </a:r>
            <a:r>
              <a:rPr lang="ru-RU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булышучы</a:t>
            </a:r>
            <a:r>
              <a:rPr lang="ru-RU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туган</a:t>
            </a:r>
            <a:r>
              <a:rPr lang="ru-RU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ягының</a:t>
            </a:r>
            <a:r>
              <a:rPr lang="ru-RU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табигатен</a:t>
            </a:r>
            <a:r>
              <a:rPr lang="ru-RU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һәм</a:t>
            </a:r>
            <a:r>
              <a:rPr lang="ru-RU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мәдәниятын</a:t>
            </a:r>
            <a:r>
              <a:rPr lang="ru-RU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уяу</a:t>
            </a:r>
            <a:r>
              <a:rPr lang="ru-RU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саклаучы</a:t>
            </a:r>
            <a:r>
              <a:rPr lang="ru-RU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туган</a:t>
            </a:r>
            <a:r>
              <a:rPr lang="ru-RU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республикасының</a:t>
            </a:r>
            <a:r>
              <a:rPr lang="ru-RU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лаеклы</a:t>
            </a:r>
            <a:r>
              <a:rPr lang="ru-RU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гражданины</a:t>
            </a:r>
            <a:r>
              <a:rPr lang="ru-RU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итеп</a:t>
            </a:r>
            <a:r>
              <a:rPr lang="ru-RU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тәрбияләү</a:t>
            </a:r>
            <a:r>
              <a:rPr lang="ru-RU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>
              <a:buNone/>
            </a:pPr>
            <a:r>
              <a:rPr lang="ru-RU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Эш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юнәлеше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- </a:t>
            </a:r>
            <a:r>
              <a:rPr lang="ru-RU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уку</a:t>
            </a:r>
            <a:r>
              <a:rPr lang="ru-RU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–</a:t>
            </a:r>
            <a:r>
              <a:rPr lang="ru-RU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зыялылык</a:t>
            </a:r>
            <a:endParaRPr lang="ru-RU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     - </a:t>
            </a:r>
            <a:r>
              <a:rPr lang="ru-RU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мәдәният-сәнгать</a:t>
            </a:r>
            <a:endParaRPr lang="ru-RU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     - </a:t>
            </a:r>
            <a:r>
              <a:rPr lang="ru-RU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хезмәт</a:t>
            </a:r>
            <a:endParaRPr lang="ru-RU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     - </a:t>
            </a:r>
            <a:r>
              <a:rPr lang="ru-RU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тәртип</a:t>
            </a:r>
            <a:endParaRPr lang="ru-RU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     - спорт-</a:t>
            </a:r>
            <a:r>
              <a:rPr lang="ru-RU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сәламәтлек</a:t>
            </a:r>
            <a:endParaRPr lang="ru-RU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69934" y="400958"/>
            <a:ext cx="8229600" cy="1252728"/>
          </a:xfrm>
        </p:spPr>
        <p:txBody>
          <a:bodyPr>
            <a:normAutofit fontScale="90000"/>
          </a:bodyPr>
          <a:lstStyle/>
          <a:p>
            <a:pPr algn="l"/>
            <a:r>
              <a:rPr lang="ru-RU" sz="4000" dirty="0" smtClean="0">
                <a:solidFill>
                  <a:srgbClr val="FF0000"/>
                </a:solidFill>
              </a:rPr>
              <a:t>     </a:t>
            </a:r>
            <a:r>
              <a:rPr lang="ru-RU" sz="4000" dirty="0" smtClean="0">
                <a:solidFill>
                  <a:srgbClr val="FF0000"/>
                </a:solidFill>
              </a:rPr>
              <a:t>“</a:t>
            </a:r>
            <a:r>
              <a:rPr lang="ru-RU" sz="4000" dirty="0" smtClean="0">
                <a:solidFill>
                  <a:srgbClr val="FF0000"/>
                </a:solidFill>
              </a:rPr>
              <a:t>Алтын  ай</a:t>
            </a:r>
            <a:r>
              <a:rPr lang="ru-RU" sz="4000" dirty="0" smtClean="0">
                <a:solidFill>
                  <a:srgbClr val="FF0000"/>
                </a:solidFill>
              </a:rPr>
              <a:t>” </a:t>
            </a:r>
            <a:r>
              <a:rPr lang="ru-RU" sz="4000" dirty="0" err="1" smtClean="0">
                <a:solidFill>
                  <a:srgbClr val="FF0000"/>
                </a:solidFill>
              </a:rPr>
              <a:t>балалар</a:t>
            </a:r>
            <a:r>
              <a:rPr lang="ru-RU" sz="4000" dirty="0" smtClean="0">
                <a:solidFill>
                  <a:srgbClr val="FF0000"/>
                </a:solidFill>
              </a:rPr>
              <a:t/>
            </a:r>
            <a:br>
              <a:rPr lang="ru-RU" sz="4000" dirty="0" smtClean="0">
                <a:solidFill>
                  <a:srgbClr val="FF0000"/>
                </a:solidFill>
              </a:rPr>
            </a:br>
            <a:r>
              <a:rPr lang="ru-RU" sz="4000" dirty="0" smtClean="0">
                <a:solidFill>
                  <a:srgbClr val="FF0000"/>
                </a:solidFill>
              </a:rPr>
              <a:t>                     </a:t>
            </a:r>
            <a:r>
              <a:rPr lang="ru-RU" sz="4000" dirty="0" err="1" smtClean="0">
                <a:solidFill>
                  <a:srgbClr val="FF0000"/>
                </a:solidFill>
              </a:rPr>
              <a:t>оешмасы</a:t>
            </a:r>
            <a:r>
              <a:rPr lang="ru-RU" sz="4000" dirty="0">
                <a:solidFill>
                  <a:srgbClr val="FF0000"/>
                </a:solidFill>
              </a:rPr>
              <a:t>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266701"/>
            <a:ext cx="2719387" cy="2109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 descr="C:\Users\Гулина\Desktop\фото\IMG_041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3861048"/>
            <a:ext cx="3260863" cy="2445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852" y="620688"/>
            <a:ext cx="1901825" cy="2043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50461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68631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tt-RU" b="1" i="1" dirty="0">
                <a:latin typeface="SLAntiqua Cyr" pitchFamily="18" charset="0"/>
              </a:rPr>
              <a:t>-</a:t>
            </a:r>
            <a:r>
              <a:rPr lang="tt-RU" b="1" i="1" dirty="0">
                <a:latin typeface="Century Schoolbook" pitchFamily="18" charset="0"/>
              </a:rPr>
              <a:t>Үзидарә эшчәнлегендә актив </a:t>
            </a:r>
            <a:r>
              <a:rPr lang="tt-RU" b="1" i="1" dirty="0" smtClean="0">
                <a:latin typeface="Century Schoolbook" pitchFamily="18" charset="0"/>
              </a:rPr>
              <a:t>катнашу,</a:t>
            </a:r>
          </a:p>
          <a:p>
            <a:pPr>
              <a:buNone/>
            </a:pPr>
            <a:r>
              <a:rPr lang="tt-RU" b="1" i="1" dirty="0" smtClean="0">
                <a:latin typeface="Century Schoolbook" pitchFamily="18" charset="0"/>
              </a:rPr>
              <a:t>балаларны </a:t>
            </a:r>
            <a:r>
              <a:rPr lang="tt-RU" b="1" i="1" dirty="0">
                <a:latin typeface="Century Schoolbook" pitchFamily="18" charset="0"/>
              </a:rPr>
              <a:t>сәяси тормышка </a:t>
            </a:r>
            <a:r>
              <a:rPr lang="tt-RU" b="1" i="1" dirty="0" smtClean="0">
                <a:latin typeface="Century Schoolbook" pitchFamily="18" charset="0"/>
              </a:rPr>
              <a:t>якынайта,</a:t>
            </a:r>
          </a:p>
          <a:p>
            <a:pPr>
              <a:buFontTx/>
              <a:buChar char="-"/>
            </a:pPr>
            <a:r>
              <a:rPr lang="tt-RU" b="1" i="1" dirty="0" smtClean="0">
                <a:latin typeface="Century Schoolbook" pitchFamily="18" charset="0"/>
              </a:rPr>
              <a:t>кызыксынуларын </a:t>
            </a:r>
            <a:r>
              <a:rPr lang="tt-RU" b="1" i="1" dirty="0">
                <a:latin typeface="Century Schoolbook" pitchFamily="18" charset="0"/>
              </a:rPr>
              <a:t>арттыра, </a:t>
            </a:r>
            <a:endParaRPr lang="tt-RU" b="1" i="1" dirty="0" smtClean="0">
              <a:latin typeface="Century Schoolbook" pitchFamily="18" charset="0"/>
            </a:endParaRPr>
          </a:p>
          <a:p>
            <a:pPr>
              <a:buFontTx/>
              <a:buChar char="-"/>
            </a:pPr>
            <a:r>
              <a:rPr lang="tt-RU" b="1" i="1" dirty="0" smtClean="0">
                <a:latin typeface="Century Schoolbook" pitchFamily="18" charset="0"/>
              </a:rPr>
              <a:t>максат </a:t>
            </a:r>
            <a:r>
              <a:rPr lang="tt-RU" b="1" i="1" dirty="0">
                <a:latin typeface="Century Schoolbook" pitchFamily="18" charset="0"/>
              </a:rPr>
              <a:t>билгеләргә, шул максатны тормышка ашыру юлларын табарга </a:t>
            </a:r>
            <a:r>
              <a:rPr lang="tt-RU" b="1" i="1" dirty="0" smtClean="0">
                <a:latin typeface="Century Schoolbook" pitchFamily="18" charset="0"/>
              </a:rPr>
              <a:t>өйрәнү. </a:t>
            </a:r>
          </a:p>
          <a:p>
            <a:pPr marL="0" indent="0">
              <a:buNone/>
            </a:pPr>
            <a:r>
              <a:rPr lang="tt-RU" b="1" i="1" dirty="0" smtClean="0">
                <a:latin typeface="Century Schoolbook" pitchFamily="18" charset="0"/>
              </a:rPr>
              <a:t>- балалар хокукларын яклау.</a:t>
            </a:r>
            <a:endParaRPr lang="ru-RU" b="1" dirty="0" smtClean="0">
              <a:latin typeface="Century Schoolbook" pitchFamily="18" charset="0"/>
            </a:endParaRPr>
          </a:p>
          <a:p>
            <a:pPr>
              <a:buNone/>
            </a:pPr>
            <a:endParaRPr lang="ru-RU" b="1" dirty="0" smtClean="0">
              <a:latin typeface="Century Schoolbook" pitchFamily="18" charset="0"/>
            </a:endParaRPr>
          </a:p>
          <a:p>
            <a:pPr>
              <a:buNone/>
            </a:pPr>
            <a:endParaRPr lang="ru-RU" dirty="0"/>
          </a:p>
        </p:txBody>
      </p:sp>
      <p:sp>
        <p:nvSpPr>
          <p:cNvPr id="16386" name="WordArt 2"/>
          <p:cNvSpPr>
            <a:spLocks noChangeArrowheads="1" noChangeShapeType="1" noTextEdit="1"/>
          </p:cNvSpPr>
          <p:nvPr/>
        </p:nvSpPr>
        <p:spPr bwMode="auto">
          <a:xfrm>
            <a:off x="642910" y="500042"/>
            <a:ext cx="7572428" cy="979488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 rtl="0"/>
            <a:r>
              <a:rPr lang="ru-RU" sz="3600" b="1" kern="10" spc="0" dirty="0" err="1" smtClean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SL_Times New Roman"/>
              </a:rPr>
              <a:t>Өлкән</a:t>
            </a:r>
            <a:r>
              <a:rPr lang="ru-RU" sz="3600" b="1" kern="10" spc="0" dirty="0" smtClean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SL_Times New Roman"/>
              </a:rPr>
              <a:t> </a:t>
            </a:r>
            <a:r>
              <a:rPr lang="ru-RU" sz="3600" b="1" kern="10" spc="0" dirty="0" err="1" smtClean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SL_Times New Roman"/>
              </a:rPr>
              <a:t>укучылар</a:t>
            </a:r>
            <a:r>
              <a:rPr lang="ru-RU" sz="3600" b="1" kern="10" spc="0" dirty="0" smtClean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SL_Times New Roman"/>
              </a:rPr>
              <a:t> </a:t>
            </a:r>
            <a:r>
              <a:rPr lang="ru-RU" sz="3600" b="1" kern="10" spc="0" dirty="0" err="1" smtClean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SL_Times New Roman"/>
              </a:rPr>
              <a:t>советының</a:t>
            </a:r>
            <a:r>
              <a:rPr lang="ru-RU" sz="3600" b="1" kern="10" spc="0" dirty="0" smtClean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SL_Times New Roman"/>
              </a:rPr>
              <a:t> </a:t>
            </a:r>
            <a:r>
              <a:rPr lang="ru-RU" sz="3600" b="1" kern="10" spc="0" dirty="0" err="1" smtClean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SL_Times New Roman"/>
              </a:rPr>
              <a:t>максатлары</a:t>
            </a:r>
            <a:r>
              <a:rPr lang="ru-RU" sz="3600" b="1" kern="10" spc="0" dirty="0" smtClean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SL_Times New Roman"/>
              </a:rPr>
              <a:t>:</a:t>
            </a:r>
            <a:endParaRPr lang="ru-RU" sz="3600" b="1" kern="10" spc="0" dirty="0">
              <a:ln w="9525">
                <a:solidFill>
                  <a:srgbClr val="CC99FF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6600CC"/>
                  </a:gs>
                  <a:gs pos="100000">
                    <a:srgbClr val="CC00CC"/>
                  </a:gs>
                </a:gsLst>
                <a:lin ang="5400000" scaled="1"/>
              </a:gradFill>
              <a:effectLst>
                <a:outerShdw dist="53882" dir="2700000" algn="ctr" rotWithShape="0">
                  <a:srgbClr val="9999FF">
                    <a:alpha val="80000"/>
                  </a:srgbClr>
                </a:outerShdw>
              </a:effectLst>
              <a:latin typeface="SL_Times New Roman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5005" y="4437112"/>
            <a:ext cx="2408237" cy="168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WordArt 2"/>
          <p:cNvSpPr>
            <a:spLocks noChangeArrowheads="1" noChangeShapeType="1" noTextEdit="1"/>
          </p:cNvSpPr>
          <p:nvPr/>
        </p:nvSpPr>
        <p:spPr bwMode="auto">
          <a:xfrm>
            <a:off x="642910" y="285728"/>
            <a:ext cx="7786742" cy="1143008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 rtl="0"/>
            <a:r>
              <a:rPr lang="ru-RU" sz="3600" b="1" kern="10" spc="0" dirty="0" smtClean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SL_Times New Roman"/>
              </a:rPr>
              <a:t>2015-2016 </a:t>
            </a:r>
            <a:r>
              <a:rPr lang="ru-RU" sz="3600" b="1" kern="10" spc="0" dirty="0" err="1" smtClean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SL_Times New Roman"/>
              </a:rPr>
              <a:t>уку</a:t>
            </a:r>
            <a:r>
              <a:rPr lang="ru-RU" sz="3600" b="1" kern="10" spc="0" dirty="0" smtClean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SL_Times New Roman"/>
              </a:rPr>
              <a:t> </a:t>
            </a:r>
            <a:r>
              <a:rPr lang="ru-RU" sz="3600" b="1" kern="10" spc="0" dirty="0" err="1" smtClean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SL_Times New Roman"/>
              </a:rPr>
              <a:t>елына</a:t>
            </a:r>
            <a:r>
              <a:rPr lang="ru-RU" sz="3600" b="1" kern="10" spc="0" dirty="0" smtClean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SL_Times New Roman"/>
              </a:rPr>
              <a:t> </a:t>
            </a:r>
          </a:p>
          <a:p>
            <a:pPr algn="ctr" rtl="0"/>
            <a:r>
              <a:rPr lang="ru-RU" sz="3600" b="1" kern="10" spc="0" dirty="0" err="1" smtClean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SL_Times New Roman"/>
              </a:rPr>
              <a:t>Өлкән укучылар</a:t>
            </a:r>
            <a:r>
              <a:rPr lang="ru-RU" sz="3600" b="1" kern="10" spc="0" dirty="0" smtClean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SL_Times New Roman"/>
              </a:rPr>
              <a:t> </a:t>
            </a:r>
            <a:r>
              <a:rPr lang="ru-RU" sz="3600" b="1" kern="10" spc="0" dirty="0" err="1" smtClean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SL_Times New Roman"/>
              </a:rPr>
              <a:t>советының эш</a:t>
            </a:r>
            <a:r>
              <a:rPr lang="ru-RU" sz="3600" b="1" kern="10" spc="0" dirty="0" smtClean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SL_Times New Roman"/>
              </a:rPr>
              <a:t> планы</a:t>
            </a:r>
            <a:endParaRPr lang="ru-RU" sz="3600" b="1" kern="10" spc="0" dirty="0">
              <a:ln w="9525">
                <a:solidFill>
                  <a:srgbClr val="CC99FF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6600CC"/>
                  </a:gs>
                  <a:gs pos="100000">
                    <a:srgbClr val="CC00CC"/>
                  </a:gs>
                </a:gsLst>
                <a:lin ang="5400000" scaled="1"/>
              </a:gradFill>
              <a:effectLst>
                <a:outerShdw dist="53882" dir="2700000" algn="ctr" rotWithShape="0">
                  <a:srgbClr val="9999FF">
                    <a:alpha val="80000"/>
                  </a:srgbClr>
                </a:outerShdw>
              </a:effectLst>
              <a:latin typeface="SL_Times New Roman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942"/>
          <a:stretch/>
        </p:blipFill>
        <p:spPr bwMode="auto">
          <a:xfrm>
            <a:off x="1259632" y="1428736"/>
            <a:ext cx="6233879" cy="4823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8355115"/>
              </p:ext>
            </p:extLst>
          </p:nvPr>
        </p:nvGraphicFramePr>
        <p:xfrm>
          <a:off x="827584" y="764704"/>
          <a:ext cx="6984775" cy="5256584"/>
        </p:xfrm>
        <a:graphic>
          <a:graphicData uri="http://schemas.openxmlformats.org/drawingml/2006/table">
            <a:tbl>
              <a:tblPr/>
              <a:tblGrid>
                <a:gridCol w="595293"/>
                <a:gridCol w="5066608"/>
                <a:gridCol w="1322874"/>
              </a:tblGrid>
              <a:tr h="51477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№</a:t>
                      </a:r>
                      <a:endParaRPr lang="ru-RU" sz="18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607" marR="606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Эш</a:t>
                      </a: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tt-RU" sz="18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төре</a:t>
                      </a:r>
                      <a:endParaRPr lang="ru-RU" sz="18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607" marR="606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t-RU" sz="180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  Вакыты</a:t>
                      </a:r>
                      <a:endParaRPr lang="ru-RU" sz="180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607" marR="606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415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t-RU" sz="180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ru-RU" sz="180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607" marR="606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t-RU" sz="18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1. Спорт айлгы эш планы белән танышу.</a:t>
                      </a:r>
                      <a:endParaRPr lang="ru-RU" sz="18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t-RU" sz="18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2. “Йолдызлык-2016” конкурсына әзерлек.</a:t>
                      </a:r>
                      <a:endParaRPr lang="ru-RU" sz="18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t-RU" sz="18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8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607" marR="606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t-RU" sz="180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Февраль</a:t>
                      </a:r>
                      <a:endParaRPr lang="ru-RU" sz="180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607" marR="606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453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  <a:endParaRPr lang="ru-RU" sz="180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607" marR="606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t-RU" sz="18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1. Спорт айлыгына йомгак.</a:t>
                      </a:r>
                      <a:endParaRPr lang="ru-RU" sz="18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t-RU" sz="18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2. Кошлар көнен уздыру.</a:t>
                      </a:r>
                      <a:endParaRPr lang="ru-RU" sz="18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607" marR="606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t-RU" sz="18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Март</a:t>
                      </a:r>
                      <a:endParaRPr lang="ru-RU" sz="18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607" marR="606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453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t-RU" sz="180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ru-RU" sz="180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607" marR="606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t-RU" sz="180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1. Территорияне чистарту ак</a:t>
                      </a:r>
                      <a:r>
                        <a:rPr lang="ru-RU" sz="180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циясе.</a:t>
                      </a:r>
                      <a:endParaRPr lang="ru-RU" sz="180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2. Туган тел айлыгы эш планы.</a:t>
                      </a:r>
                      <a:endParaRPr lang="ru-RU" sz="180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607" marR="606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Апрель</a:t>
                      </a:r>
                      <a:endParaRPr lang="ru-RU" sz="18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607" marR="606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712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t-RU" sz="180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9</a:t>
                      </a:r>
                      <a:endParaRPr lang="ru-RU" sz="180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607" marR="606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t-RU" sz="18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1. Еллык нәтиҗә.</a:t>
                      </a:r>
                      <a:endParaRPr lang="ru-RU" sz="18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t-RU" sz="18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2. Яхшы укучыларны тәбрикләү максатыннан нәтиҗә чыгару.</a:t>
                      </a:r>
                      <a:endParaRPr lang="ru-RU" sz="18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t-RU" sz="18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3. Җәйге ял вакытын планлаштыру</a:t>
                      </a:r>
                      <a:endParaRPr lang="ru-RU" sz="18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607" marR="606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t-RU" sz="18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Май</a:t>
                      </a:r>
                      <a:endParaRPr lang="ru-RU" sz="18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607" marR="606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0" y="0"/>
            <a:ext cx="9144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t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2015-2016 уку елына 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t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L Academy" pitchFamily="2" charset="0"/>
                <a:ea typeface="Calibri" pitchFamily="34" charset="0"/>
                <a:cs typeface="Times New Roman" pitchFamily="18" charset="0"/>
              </a:rPr>
              <a:t>Өлкән укучылар советы составы:</a:t>
            </a:r>
            <a:endParaRPr kumimoji="0" lang="tt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5663765"/>
              </p:ext>
            </p:extLst>
          </p:nvPr>
        </p:nvGraphicFramePr>
        <p:xfrm>
          <a:off x="323528" y="1412776"/>
          <a:ext cx="7992888" cy="3863101"/>
        </p:xfrm>
        <a:graphic>
          <a:graphicData uri="http://schemas.openxmlformats.org/drawingml/2006/table">
            <a:tbl>
              <a:tblPr/>
              <a:tblGrid>
                <a:gridCol w="405258"/>
                <a:gridCol w="2736304"/>
                <a:gridCol w="746870"/>
                <a:gridCol w="4104456"/>
              </a:tblGrid>
              <a:tr h="29028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800" i="1" dirty="0">
                          <a:latin typeface="Times New Roman"/>
                          <a:ea typeface="Times New Roman"/>
                          <a:cs typeface="Times New Roman"/>
                        </a:rPr>
                        <a:t>№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553" marR="31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800" i="1" dirty="0">
                          <a:latin typeface="Times New Roman"/>
                          <a:ea typeface="Times New Roman"/>
                          <a:cs typeface="Times New Roman"/>
                        </a:rPr>
                        <a:t>ФИО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553" marR="31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800" i="1">
                          <a:latin typeface="Times New Roman"/>
                          <a:ea typeface="Times New Roman"/>
                          <a:cs typeface="Times New Roman"/>
                        </a:rPr>
                        <a:t>Класс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553" marR="31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800" i="1">
                          <a:latin typeface="Times New Roman"/>
                          <a:ea typeface="Times New Roman"/>
                          <a:cs typeface="Times New Roman"/>
                        </a:rPr>
                        <a:t>Вазыйфа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553" marR="31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8381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dirty="0" smtClean="0">
                          <a:latin typeface="Calibri"/>
                          <a:ea typeface="Calibri"/>
                          <a:cs typeface="Times New Roman"/>
                        </a:rPr>
                        <a:t>1.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553" marR="31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800" i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Хасанова</a:t>
                      </a:r>
                      <a:r>
                        <a:rPr lang="tt-RU" sz="1800" i="0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Алинә</a:t>
                      </a:r>
                      <a:endParaRPr lang="ru-RU" sz="1800" i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553" marR="31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800" i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</a:t>
                      </a:r>
                      <a:endParaRPr lang="ru-RU" sz="1800" i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553" marR="31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800" i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өлкәннәр</a:t>
                      </a:r>
                      <a:r>
                        <a:rPr lang="tt-RU" sz="1800" i="0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советы рәисе</a:t>
                      </a:r>
                      <a:endParaRPr lang="ru-RU" sz="1800" i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553" marR="31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dirty="0" smtClean="0">
                          <a:latin typeface="Calibri"/>
                          <a:ea typeface="Calibri"/>
                          <a:cs typeface="Times New Roman"/>
                        </a:rPr>
                        <a:t>2.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553" marR="31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800" i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Кадыйрова Гөлназ</a:t>
                      </a:r>
                      <a:endParaRPr lang="ru-RU" sz="1800" i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553" marR="31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800" i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11</a:t>
                      </a:r>
                      <a:endParaRPr lang="ru-RU" sz="1800" i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553" marR="31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800" i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өлкәннәр советы секретаре</a:t>
                      </a:r>
                      <a:endParaRPr lang="ru-RU" sz="1800" i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553" marR="31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dirty="0" smtClean="0">
                          <a:latin typeface="Calibri"/>
                          <a:ea typeface="Calibri"/>
                          <a:cs typeface="Times New Roman"/>
                        </a:rPr>
                        <a:t>3.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553" marR="31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800" i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Шарафуллина Рузилә</a:t>
                      </a:r>
                      <a:endParaRPr lang="ru-RU" sz="1800" i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553" marR="31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800" i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</a:t>
                      </a:r>
                      <a:endParaRPr lang="ru-RU" sz="1800" i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553" marR="31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800" i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кул</a:t>
                      </a:r>
                      <a:r>
                        <a:rPr lang="ru-RU" sz="1800" i="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ьтура</a:t>
                      </a:r>
                      <a:r>
                        <a:rPr lang="ru-RU" sz="1800" i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800" i="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юнлеше</a:t>
                      </a:r>
                      <a:endParaRPr lang="ru-RU" sz="1800" i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553" marR="31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286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dirty="0" smtClean="0">
                          <a:latin typeface="Calibri"/>
                          <a:ea typeface="Calibri"/>
                          <a:cs typeface="Times New Roman"/>
                        </a:rPr>
                        <a:t>4.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553" marR="31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800" i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Гайнуллин</a:t>
                      </a:r>
                      <a:r>
                        <a:rPr lang="tt-RU" sz="1800" i="0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Нияз</a:t>
                      </a:r>
                      <a:endParaRPr lang="ru-RU" sz="1800" i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553" marR="31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800" i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</a:t>
                      </a:r>
                      <a:endParaRPr lang="ru-RU" sz="1800" i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553" marR="31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800" i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хезмәт юнәлеше</a:t>
                      </a:r>
                      <a:endParaRPr lang="ru-RU" sz="1800" i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553" marR="31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286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dirty="0" smtClean="0">
                          <a:latin typeface="Calibri"/>
                          <a:ea typeface="Calibri"/>
                          <a:cs typeface="Times New Roman"/>
                        </a:rPr>
                        <a:t>5.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553" marR="31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800" i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Насретдинова</a:t>
                      </a:r>
                      <a:r>
                        <a:rPr lang="tt-RU" sz="1800" i="0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Луиза</a:t>
                      </a:r>
                      <a:endParaRPr lang="ru-RU" sz="1800" i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553" marR="31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800" i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11</a:t>
                      </a:r>
                      <a:endParaRPr lang="ru-RU" sz="1800" i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553" marR="31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800" i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шефлык юнәлеше</a:t>
                      </a:r>
                      <a:endParaRPr lang="ru-RU" sz="1800" i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553" marR="31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286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dirty="0" smtClean="0">
                          <a:latin typeface="Calibri"/>
                          <a:ea typeface="Calibri"/>
                          <a:cs typeface="Times New Roman"/>
                        </a:rPr>
                        <a:t>6.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553" marR="31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t-RU" i="0" dirty="0" smtClean="0">
                          <a:latin typeface="Times New Roman" pitchFamily="18" charset="0"/>
                          <a:cs typeface="Times New Roman" pitchFamily="18" charset="0"/>
                        </a:rPr>
                        <a:t>Гайнуллин</a:t>
                      </a:r>
                      <a:r>
                        <a:rPr lang="tt-RU" i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Булат</a:t>
                      </a:r>
                      <a:endParaRPr lang="ru-RU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1553" marR="31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800" i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</a:t>
                      </a:r>
                      <a:endParaRPr lang="ru-RU" sz="1800" i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553" marR="31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800" i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спорт юнәлеше</a:t>
                      </a:r>
                      <a:endParaRPr lang="ru-RU" sz="1800" i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553" marR="31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286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dirty="0" smtClean="0">
                          <a:latin typeface="Calibri"/>
                          <a:ea typeface="Calibri"/>
                          <a:cs typeface="Times New Roman"/>
                        </a:rPr>
                        <a:t>7.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553" marR="31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i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Гайфуллина</a:t>
                      </a:r>
                      <a:r>
                        <a:rPr lang="ru-RU" i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tt-RU" i="0" dirty="0" smtClean="0">
                          <a:latin typeface="Times New Roman" pitchFamily="18" charset="0"/>
                          <a:cs typeface="Times New Roman" pitchFamily="18" charset="0"/>
                        </a:rPr>
                        <a:t>Алинә</a:t>
                      </a:r>
                      <a:endParaRPr lang="ru-RU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1553" marR="31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800" i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</a:t>
                      </a:r>
                      <a:endParaRPr lang="ru-RU" sz="1800" i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553" marR="31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i="0" dirty="0" err="1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балаларның</a:t>
                      </a:r>
                      <a:r>
                        <a:rPr lang="ru-RU" sz="1800" i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ru-RU" sz="1800" i="0" dirty="0" err="1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хокукларын</a:t>
                      </a:r>
                      <a:r>
                        <a:rPr lang="ru-RU" sz="1800" i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ru-RU" sz="1800" i="0" dirty="0" err="1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яклау</a:t>
                      </a:r>
                      <a:r>
                        <a:rPr lang="ru-RU" sz="1800" i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ru-RU" sz="1800" i="0" dirty="0" err="1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юнәлеше</a:t>
                      </a:r>
                      <a:endParaRPr lang="ru-RU" sz="1800" i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553" marR="31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3562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dirty="0" smtClean="0">
                          <a:latin typeface="Calibri"/>
                          <a:ea typeface="Calibri"/>
                          <a:cs typeface="Times New Roman"/>
                        </a:rPr>
                        <a:t>8.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553" marR="31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800" i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Мурзина</a:t>
                      </a:r>
                      <a:r>
                        <a:rPr lang="tt-RU" sz="1800" i="0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Ләйсән</a:t>
                      </a:r>
                      <a:endParaRPr lang="ru-RU" sz="1800" i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553" marR="31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800" i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</a:t>
                      </a:r>
                      <a:endParaRPr lang="ru-RU" sz="1800" i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553" marR="31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i="0" dirty="0" err="1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информацион</a:t>
                      </a:r>
                      <a:r>
                        <a:rPr lang="ru-RU" sz="1800" i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 </a:t>
                      </a:r>
                      <a:r>
                        <a:rPr lang="ru-RU" sz="1800" i="0" dirty="0" err="1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мәгълумати</a:t>
                      </a:r>
                      <a:r>
                        <a:rPr lang="ru-RU" sz="1800" i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ru-RU" sz="1800" i="0" dirty="0" err="1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юнәлеше</a:t>
                      </a:r>
                      <a:endParaRPr lang="ru-RU" sz="1800" i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553" marR="31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3562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tt-RU" sz="1800" dirty="0" smtClean="0">
                          <a:latin typeface="Calibri"/>
                          <a:ea typeface="Calibri"/>
                          <a:cs typeface="Times New Roman"/>
                        </a:rPr>
                        <a:t>9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553" marR="31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800" i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Садриева</a:t>
                      </a:r>
                      <a:r>
                        <a:rPr lang="tt-RU" sz="1800" i="0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Диләрә</a:t>
                      </a:r>
                      <a:endParaRPr lang="ru-RU" sz="1800" i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553" marR="31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i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553" marR="31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800" i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уку юнәлеше</a:t>
                      </a:r>
                      <a:endParaRPr lang="ru-RU" sz="1800" i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553" marR="31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286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dirty="0" smtClean="0">
                          <a:latin typeface="Calibri"/>
                          <a:ea typeface="Calibri"/>
                          <a:cs typeface="Times New Roman"/>
                        </a:rPr>
                        <a:t>9.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553" marR="31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800" i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Ибрагимова Эльвира</a:t>
                      </a:r>
                      <a:endParaRPr lang="ru-RU" sz="1800" i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553" marR="31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800" i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</a:t>
                      </a:r>
                      <a:endParaRPr lang="ru-RU" sz="1800" i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553" marR="31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i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</a:t>
                      </a:r>
                      <a:r>
                        <a:rPr lang="tt-RU" sz="1800" i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епутат</a:t>
                      </a:r>
                      <a:endParaRPr lang="ru-RU" sz="1800" i="0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i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553" marR="31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3581254" y="3028372"/>
            <a:ext cx="2376661" cy="647700"/>
          </a:xfrm>
          <a:prstGeom prst="rect">
            <a:avLst/>
          </a:prstGeom>
          <a:solidFill>
            <a:srgbClr val="FF0000"/>
          </a:solidFill>
          <a:ln w="9525">
            <a:solidFill>
              <a:srgbClr val="FFEF66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t-RU" sz="20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 pitchFamily="34" charset="0"/>
              </a:rPr>
              <a:t>Юнәлешләр</a:t>
            </a:r>
            <a:endParaRPr kumimoji="0" lang="ru-RU" sz="2000" b="1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ahoma" pitchFamily="34" charset="0"/>
            </a:endParaRPr>
          </a:p>
        </p:txBody>
      </p:sp>
      <p:pic>
        <p:nvPicPr>
          <p:cNvPr id="5132" name="Picture 1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437" y="3003970"/>
            <a:ext cx="1956986" cy="877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4" name="Picture 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3119070"/>
            <a:ext cx="1957387" cy="877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5" name="Picture 1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8780" y="1165687"/>
            <a:ext cx="1957387" cy="877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6" name="Picture 1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4439" y="1165687"/>
            <a:ext cx="1957387" cy="877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7" name="Picture 1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165686"/>
            <a:ext cx="1957387" cy="877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9" name="Picture 1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437" y="5301208"/>
            <a:ext cx="2225675" cy="877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40" name="Picture 20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8834" y="5462013"/>
            <a:ext cx="2097087" cy="877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41" name="Picture 21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6171" y="1708720"/>
            <a:ext cx="952328" cy="13658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42" name="Picture 2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594116">
            <a:off x="2409761" y="1723056"/>
            <a:ext cx="1041564" cy="14938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43" name="Picture 2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1498" y="3766770"/>
            <a:ext cx="1122363" cy="160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44" name="Picture 2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657284">
            <a:off x="5404990" y="3759355"/>
            <a:ext cx="1122363" cy="160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46" name="Picture 26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 flipV="1">
            <a:off x="2743243" y="2706357"/>
            <a:ext cx="45719" cy="147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47" name="Picture 27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6171" y="3424099"/>
            <a:ext cx="952328" cy="614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48" name="Picture 28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5462013"/>
            <a:ext cx="966829" cy="9800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49" name="Picture 29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099" y="10540"/>
            <a:ext cx="828675" cy="1225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50" name="Picture 30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8487" y="5626238"/>
            <a:ext cx="1008112" cy="11057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51" name="Picture 31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0624" y="3861363"/>
            <a:ext cx="1484634" cy="14057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52" name="Picture 32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6483" y="132880"/>
            <a:ext cx="1169803" cy="11378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53" name="Picture 33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7860" y="191182"/>
            <a:ext cx="993775" cy="107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01084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Гулина\Desktop\ДОО\DSC0360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412776"/>
            <a:ext cx="3312368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Фоторепортаж</a:t>
            </a:r>
            <a:endParaRPr lang="ru-RU" dirty="0"/>
          </a:p>
        </p:txBody>
      </p:sp>
      <p:pic>
        <p:nvPicPr>
          <p:cNvPr id="2050" name="Picture 2" descr="C:\Users\Учитель\Desktop\89514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340768"/>
            <a:ext cx="3024336" cy="2210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edu.tatar.ru/upload/news/75972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789040"/>
            <a:ext cx="3240360" cy="2432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edu.tatar.ru/upload/news/679543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3789039"/>
            <a:ext cx="3240360" cy="2520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6377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101MSDCF\DSC0663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39952" y="2420888"/>
            <a:ext cx="4601095" cy="3449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Гулина\Desktop\фото\DSC0722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692696"/>
            <a:ext cx="4052120" cy="3039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D:\101MSDCF\DSC0667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356" y="3302097"/>
            <a:ext cx="3985628" cy="2989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0581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D:\чул фото\SAM_300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9" y="3225819"/>
            <a:ext cx="4032447" cy="3294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 descr="D:\ии\DSC0648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397287"/>
            <a:ext cx="3668077" cy="2751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https://edu.tatar.ru/upload/news/308289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3" y="3356992"/>
            <a:ext cx="3524060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edu.tatar.ru/upload/news/150055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76672"/>
            <a:ext cx="3816424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2648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1916832"/>
            <a:ext cx="7408333" cy="4209331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Тимурчылык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1026" name="Picture 2" descr="C:\Users\Учитель\Desktop\укучы фото\тимурчылык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412776"/>
            <a:ext cx="7416824" cy="4248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96807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360</TotalTime>
  <Words>429</Words>
  <Application>Microsoft Office PowerPoint</Application>
  <PresentationFormat>Экран (4:3)</PresentationFormat>
  <Paragraphs>106</Paragraphs>
  <Slides>13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Волна</vt:lpstr>
      <vt:lpstr>Татарстан Республикасы  Апас  муниципаль районы  “М.Х.Гайнуллин исемендәге  Кызылтау урта мәктәбе”</vt:lpstr>
      <vt:lpstr>Үзидәрә тарихы</vt:lpstr>
      <vt:lpstr> 2014-2015 уку елы  өлкән укучылар советы эшчәнлегенә кыскача анализ. </vt:lpstr>
      <vt:lpstr>     “Алтын  ай” балалар                      оешмасы.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Фоторепортаж</vt:lpstr>
      <vt:lpstr>Презентация PowerPoint</vt:lpstr>
      <vt:lpstr>Презентация PowerPoint</vt:lpstr>
      <vt:lpstr>Тимурчылык 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Учитель</cp:lastModifiedBy>
  <cp:revision>42</cp:revision>
  <dcterms:created xsi:type="dcterms:W3CDTF">2013-01-09T16:13:40Z</dcterms:created>
  <dcterms:modified xsi:type="dcterms:W3CDTF">2015-11-30T06:12:20Z</dcterms:modified>
</cp:coreProperties>
</file>